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78" r:id="rId9"/>
    <p:sldId id="290" r:id="rId10"/>
    <p:sldId id="262" r:id="rId11"/>
    <p:sldId id="263" r:id="rId12"/>
    <p:sldId id="279" r:id="rId13"/>
    <p:sldId id="287" r:id="rId14"/>
    <p:sldId id="269" r:id="rId15"/>
    <p:sldId id="283" r:id="rId16"/>
    <p:sldId id="276" r:id="rId17"/>
    <p:sldId id="286" r:id="rId18"/>
    <p:sldId id="291" r:id="rId19"/>
    <p:sldId id="292" r:id="rId20"/>
    <p:sldId id="293" r:id="rId21"/>
    <p:sldId id="280" r:id="rId22"/>
    <p:sldId id="285" r:id="rId23"/>
    <p:sldId id="288" r:id="rId24"/>
    <p:sldId id="271" r:id="rId25"/>
    <p:sldId id="289" r:id="rId26"/>
  </p:sldIdLst>
  <p:sldSz cx="9144000" cy="6858000" type="screen4x3"/>
  <p:notesSz cx="6797675" cy="9928225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985783-F422-4789-BBDA-1D3FF4EB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53330-700A-4013-8FE3-51CCEF748EE5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2D3116-C5FB-4D48-842A-42BA95B9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9D2BB3-A7BF-459A-BC0E-788085AF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FB92D-6CE3-4554-B2FA-49B07ECF95D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6868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4D6D43-198A-4EDF-A0A4-9B0BCD3F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30A4-B2C7-4EE2-B131-AD17A45D21A3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9452FA-BD29-4784-8651-8E5B2C72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B168E5-3C6E-4C74-8DE4-CE543CCA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DAE8-0619-48AE-BBB6-7E9D49B2298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3934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D016CF-2A37-4120-8DFC-67C8BA5A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BC7D-21B5-4C67-B002-8BE831FD8BA9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C66345-2EFA-4E51-9AC4-F18CB835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669AA7-CFD1-4CE1-8E1D-39FDECDA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D60A-6544-433C-90F5-9622321B867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9902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9BEE74-1F1A-403A-96F4-D640770A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1F8B-C099-4F23-83D3-3CE2290B4ECF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F15065-F4E6-4E6A-9654-02909BDC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BF53F8-B113-49FE-8255-A509D9EC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04D6-1E03-4921-8094-4F8004B2E96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8461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8DA3D7-C2BC-440F-82F7-9FC8BA55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0C1E-E342-489A-88B6-0BE723BAE968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648293-373F-4EA6-B5B3-532B079A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2D2BC1-5424-466F-8359-0EFBC3F9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5231-AF42-4956-AC8F-112D35A2A52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706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3C7873F-100F-450D-873D-0881179F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1D9A-EF29-4843-B7D7-3CF63E2A7937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208AC62-E1DA-4854-9E0E-ED90EED0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3ADEDAC-63B7-43E3-A861-F360F46A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10DF-D634-4828-94F0-A25A18FDADC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7117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F1F026A-C871-4A6E-B196-35348898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2C4D0-BAC5-475B-BEFE-B6C1542F4BE1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A366F44A-A601-4E98-A6B4-3FDB30D5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4CA453C3-95FC-47CA-B864-EC73AA3A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C62-06A2-4CCA-B6A2-DC83241F3B0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8001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F00FD0A2-04AF-4570-AF82-C6485564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5D7B-1406-4549-9113-53F332B45530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E881D360-B07A-47B6-91FE-B615957C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AE43820-AC51-4BA4-B1FE-9FF93A4F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56D2-21E4-4DA8-B8B9-C296200D12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6879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C61BC928-6246-49A1-BB9E-4CA2CAE9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9132-C46F-4CDB-AF97-B5B6785053C4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61953F6-DAC9-4F38-96CA-C1C9B53A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3BCAC48C-E8B2-4360-9547-0F32EA56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2476-8BC7-4262-A246-DE85A793428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33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D8589E5-B35F-4DB1-90C7-60454B92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9D30-81D3-4165-B02B-9D078700EE1C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5CDCB97-4525-4E58-9695-61D30B4A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BE4A4B8-36A6-4DE2-8C85-2D2A8067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D097-E3F0-4B07-9A12-C6556015720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311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3770307-95BC-446F-BDD3-12403429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058E-99DD-419D-971F-985A6C2D0399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6CFF382-7DAC-416D-918D-0F304261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F57EB7F-56AA-4CCD-B5C8-0BCE0463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802-A8F4-4171-B315-87046F68A44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64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5634A990-ECAA-420C-95AF-13D9BFC357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DEE482A-6269-4801-A69F-7D1ED63B29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608100-3EF3-4F04-B3E1-E89C8136F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16CD4A-F2F8-41DB-8F1A-E2A0FA27A6F8}" type="datetimeFigureOut">
              <a:rPr lang="hr-HR"/>
              <a:pPr>
                <a:defRPr/>
              </a:pPr>
              <a:t>7.9.2020.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96C494-1674-431F-B9DD-0BCC19E92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6DA3D9-B8CD-4EFB-BF3A-FD982D17D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EBDCAA-91A4-4CB3-831B-49C6E2F270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laudija.racan@skole.hr" TargetMode="External"/><Relationship Id="rId2" Type="http://schemas.openxmlformats.org/officeDocument/2006/relationships/hyperlink" Target="mailto:maja.prokl@skole.h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AE4FB513-6D76-4927-9E98-49C64A48D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hr-HR" altLang="sr-Latn-RS"/>
          </a:p>
        </p:txBody>
      </p:sp>
      <p:sp>
        <p:nvSpPr>
          <p:cNvPr id="2051" name="Subtitle 2">
            <a:extLst>
              <a:ext uri="{FF2B5EF4-FFF2-40B4-BE49-F238E27FC236}">
                <a16:creationId xmlns="" xmlns:a16="http://schemas.microsoft.com/office/drawing/2014/main" id="{0AE680A7-7514-4F9A-B24D-5C4905FC7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650" y="4292600"/>
            <a:ext cx="7561263" cy="2089150"/>
          </a:xfrm>
        </p:spPr>
        <p:txBody>
          <a:bodyPr/>
          <a:lstStyle/>
          <a:p>
            <a:pPr eaLnBrk="1" hangingPunct="1"/>
            <a:r>
              <a:rPr lang="hr-HR" altLang="sr-Latn-RS" sz="6000">
                <a:solidFill>
                  <a:schemeClr val="tx1"/>
                </a:solidFill>
              </a:rPr>
              <a:t>PRODUŽENI BORAVAK</a:t>
            </a:r>
          </a:p>
          <a:p>
            <a:pPr eaLnBrk="1" hangingPunct="1"/>
            <a:r>
              <a:rPr lang="hr-HR" altLang="sr-Latn-RS" sz="4800">
                <a:solidFill>
                  <a:schemeClr val="tx1"/>
                </a:solidFill>
              </a:rPr>
              <a:t>OŠ KAŠTANJER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="" xmlns:a16="http://schemas.microsoft.com/office/drawing/2014/main" id="{E70F0C17-6418-4541-98D0-FB495689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692150"/>
            <a:ext cx="8075612" cy="5434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800" dirty="0">
                <a:latin typeface="Comic Sans MS" panose="030F0702030302020204" pitchFamily="66" charset="0"/>
              </a:rPr>
              <a:t>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  </a:t>
            </a:r>
            <a:endParaRPr lang="hr-HR" altLang="sr-Latn-RS" sz="24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  Ukoliko </a:t>
            </a:r>
            <a:r>
              <a:rPr lang="hr-HR" altLang="sr-Latn-RS" sz="2400" dirty="0">
                <a:latin typeface="Comic Sans MS" panose="030F0702030302020204" pitchFamily="66" charset="0"/>
              </a:rPr>
              <a:t>vaše dijete </a:t>
            </a:r>
            <a:r>
              <a:rPr lang="hr-HR" altLang="sr-Latn-RS" sz="2400" b="1" dirty="0">
                <a:latin typeface="Comic Sans MS" panose="030F0702030302020204" pitchFamily="66" charset="0"/>
              </a:rPr>
              <a:t>neće </a:t>
            </a:r>
            <a:r>
              <a:rPr lang="hr-HR" altLang="sr-Latn-RS" sz="2400" dirty="0">
                <a:latin typeface="Comic Sans MS" panose="030F0702030302020204" pitchFamily="66" charset="0"/>
              </a:rPr>
              <a:t>koristiti usluge produženog boravka određeni dan, potrebno je </a:t>
            </a:r>
            <a:r>
              <a:rPr lang="hr-HR" altLang="sr-Latn-RS" sz="2400" b="1" dirty="0">
                <a:latin typeface="Comic Sans MS" panose="030F0702030302020204" pitchFamily="66" charset="0"/>
              </a:rPr>
              <a:t>javiti </a:t>
            </a:r>
            <a:r>
              <a:rPr lang="hr-HR" altLang="sr-Latn-RS" sz="2400" dirty="0">
                <a:latin typeface="Comic Sans MS" panose="030F0702030302020204" pitchFamily="66" charset="0"/>
              </a:rPr>
              <a:t>najkasnije </a:t>
            </a:r>
            <a:r>
              <a:rPr lang="hr-HR" altLang="sr-Latn-RS" sz="2400" b="1" dirty="0">
                <a:latin typeface="Comic Sans MS" panose="030F0702030302020204" pitchFamily="66" charset="0"/>
              </a:rPr>
              <a:t>do 8,45h</a:t>
            </a:r>
            <a:r>
              <a:rPr lang="hr-HR" altLang="sr-Latn-RS" sz="2400" dirty="0">
                <a:latin typeface="Comic Sans MS" panose="030F0702030302020204" pitchFamily="66" charset="0"/>
              </a:rPr>
              <a:t>  putem </a:t>
            </a:r>
            <a:r>
              <a:rPr lang="hr-HR" altLang="sr-Latn-RS" sz="2400" dirty="0" err="1" smtClean="0">
                <a:latin typeface="Comic Sans MS" panose="030F0702030302020204" pitchFamily="66" charset="0"/>
              </a:rPr>
              <a:t>Vibera</a:t>
            </a:r>
            <a:r>
              <a:rPr lang="hr-HR" altLang="sr-Latn-RS" sz="2400" dirty="0">
                <a:latin typeface="Comic Sans MS" panose="030F0702030302020204" pitchFamily="66" charset="0"/>
              </a:rPr>
              <a:t>. U protivnom će ručak biti naplaćen (22 kn/dan). </a:t>
            </a:r>
            <a:endParaRPr lang="hr-HR" altLang="sr-Latn-RS" sz="2400" dirty="0" smtClean="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   Ukoliko </a:t>
            </a:r>
            <a:r>
              <a:rPr lang="hr-HR" altLang="sr-Latn-RS" sz="2400" dirty="0">
                <a:latin typeface="Comic Sans MS" panose="030F0702030302020204" pitchFamily="66" charset="0"/>
              </a:rPr>
              <a:t>zaboravite javiti do 8,45h, molimo vas da to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   svejedno </a:t>
            </a:r>
            <a:r>
              <a:rPr lang="hr-HR" altLang="sr-Latn-RS" sz="2400" dirty="0">
                <a:latin typeface="Comic Sans MS" panose="030F0702030302020204" pitchFamily="66" charset="0"/>
              </a:rPr>
              <a:t>učinite radi evidencije dolaska učenika.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="" xmlns:a16="http://schemas.microsoft.com/office/drawing/2014/main" id="{303B0103-A5A0-46BE-BA9E-E226164D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142875"/>
          </a:xfrm>
        </p:spPr>
        <p:txBody>
          <a:bodyPr/>
          <a:lstStyle/>
          <a:p>
            <a:r>
              <a:rPr lang="hr-HR" altLang="sr-Latn-RS">
                <a:latin typeface="Comic Sans MS" panose="030F0702030302020204" pitchFamily="66" charset="0"/>
              </a:rPr>
              <a:t>Potreban materijal za rad</a:t>
            </a:r>
            <a:endParaRPr lang="hr-HR" altLang="sr-Latn-RS"/>
          </a:p>
        </p:txBody>
      </p:sp>
      <p:sp>
        <p:nvSpPr>
          <p:cNvPr id="14340" name="Content Placeholder 2">
            <a:extLst>
              <a:ext uri="{FF2B5EF4-FFF2-40B4-BE49-F238E27FC236}">
                <a16:creationId xmlns="" xmlns:a16="http://schemas.microsoft.com/office/drawing/2014/main" id="{38C20C8E-C534-4964-98B4-4DB6E71BF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628775"/>
            <a:ext cx="8496300" cy="35607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hr-HR" altLang="sr-Latn-RS" sz="2000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hr-HR" altLang="sr-Latn-RS" sz="2000" dirty="0">
                <a:latin typeface="Comic Sans MS" pitchFamily="66" charset="0"/>
              </a:rPr>
              <a:t>k</a:t>
            </a:r>
            <a:r>
              <a:rPr lang="hr-HR" altLang="sr-Latn-RS" sz="2000" dirty="0" smtClean="0">
                <a:latin typeface="Comic Sans MS" pitchFamily="66" charset="0"/>
              </a:rPr>
              <a:t>utija </a:t>
            </a:r>
            <a:r>
              <a:rPr lang="hr-HR" altLang="sr-Latn-RS" sz="2000" dirty="0">
                <a:latin typeface="Comic Sans MS" pitchFamily="66" charset="0"/>
              </a:rPr>
              <a:t>s likovnim priborom: </a:t>
            </a:r>
            <a:endParaRPr lang="hr-HR" altLang="sr-Latn-RS" sz="2000" dirty="0" smtClean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hr-HR" altLang="sr-Latn-RS" sz="2000" dirty="0">
                <a:latin typeface="Comic Sans MS" pitchFamily="66" charset="0"/>
              </a:rPr>
              <a:t> </a:t>
            </a:r>
            <a:r>
              <a:rPr lang="hr-HR" altLang="sr-Latn-RS" sz="2000" dirty="0" smtClean="0">
                <a:latin typeface="Comic Sans MS" pitchFamily="66" charset="0"/>
              </a:rPr>
              <a:t>ljepilo</a:t>
            </a:r>
            <a:r>
              <a:rPr lang="hr-HR" altLang="sr-Latn-RS" sz="2000" dirty="0">
                <a:latin typeface="Comic Sans MS" pitchFamily="66" charset="0"/>
              </a:rPr>
              <a:t>, škare</a:t>
            </a:r>
            <a:r>
              <a:rPr lang="hr-HR" altLang="sr-Latn-RS" sz="2000" dirty="0" smtClean="0">
                <a:latin typeface="Comic Sans MS" pitchFamily="66" charset="0"/>
              </a:rPr>
              <a:t>, kolaž </a:t>
            </a:r>
            <a:r>
              <a:rPr lang="hr-HR" altLang="sr-Latn-RS" sz="2000" dirty="0">
                <a:latin typeface="Comic Sans MS" pitchFamily="66" charset="0"/>
              </a:rPr>
              <a:t>papir, pastele, vodene bojice, tempere, tuš, plastelin, kistovi (1 meki + 1 tvrdi</a:t>
            </a:r>
            <a:r>
              <a:rPr lang="hr-HR" altLang="sr-Latn-RS" sz="2000" dirty="0" smtClean="0">
                <a:latin typeface="Comic Sans MS" pitchFamily="66" charset="0"/>
              </a:rPr>
              <a:t>),</a:t>
            </a:r>
          </a:p>
          <a:p>
            <a:pPr marL="0" indent="0" algn="ctr" eaLnBrk="1" hangingPunct="1">
              <a:buNone/>
              <a:defRPr/>
            </a:pPr>
            <a:r>
              <a:rPr lang="hr-HR" altLang="sr-Latn-RS" sz="2000" dirty="0" smtClean="0">
                <a:latin typeface="Comic Sans MS" pitchFamily="66" charset="0"/>
              </a:rPr>
              <a:t> </a:t>
            </a:r>
            <a:r>
              <a:rPr lang="hr-HR" altLang="sr-Latn-RS" sz="2000" dirty="0">
                <a:latin typeface="Comic Sans MS" pitchFamily="66" charset="0"/>
              </a:rPr>
              <a:t>čašica za vodu, zaštita za </a:t>
            </a:r>
            <a:r>
              <a:rPr lang="hr-HR" altLang="sr-Latn-RS" sz="2000" dirty="0" smtClean="0">
                <a:latin typeface="Comic Sans MS" pitchFamily="66" charset="0"/>
              </a:rPr>
              <a:t>stol</a:t>
            </a:r>
          </a:p>
          <a:p>
            <a:pPr marL="0" indent="0" algn="ctr" eaLnBrk="1" hangingPunct="1">
              <a:buNone/>
              <a:defRPr/>
            </a:pPr>
            <a:endParaRPr lang="hr-HR" altLang="sr-Latn-RS" sz="2000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hr-HR" altLang="sr-Latn-RS" sz="2000" dirty="0">
                <a:latin typeface="Comic Sans MS" pitchFamily="66" charset="0"/>
              </a:rPr>
              <a:t>f</a:t>
            </a:r>
            <a:r>
              <a:rPr lang="hr-HR" altLang="sr-Latn-RS" sz="2000" dirty="0" smtClean="0">
                <a:latin typeface="Comic Sans MS" pitchFamily="66" charset="0"/>
              </a:rPr>
              <a:t>ascikl </a:t>
            </a:r>
            <a:r>
              <a:rPr lang="hr-HR" altLang="sr-Latn-RS" sz="2000" dirty="0">
                <a:latin typeface="Comic Sans MS" pitchFamily="66" charset="0"/>
              </a:rPr>
              <a:t>+ pisanka A (1.razredi)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hr-HR" altLang="sr-Latn-RS" sz="2000" dirty="0">
                <a:latin typeface="Comic Sans MS" pitchFamily="66" charset="0"/>
              </a:rPr>
              <a:t>f</a:t>
            </a:r>
            <a:r>
              <a:rPr lang="hr-HR" altLang="sr-Latn-RS" sz="2000" dirty="0" smtClean="0">
                <a:latin typeface="Comic Sans MS" pitchFamily="66" charset="0"/>
              </a:rPr>
              <a:t>ascikl </a:t>
            </a:r>
            <a:r>
              <a:rPr lang="hr-HR" altLang="sr-Latn-RS" sz="2000" dirty="0">
                <a:latin typeface="Comic Sans MS" pitchFamily="66" charset="0"/>
              </a:rPr>
              <a:t>+ pisanka B (2. razredi)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hr-HR" altLang="sr-Latn-RS" sz="2000" dirty="0">
                <a:latin typeface="Comic Sans MS" pitchFamily="66" charset="0"/>
              </a:rPr>
              <a:t>paket A4 papira (1 za cijelu godinu)</a:t>
            </a:r>
          </a:p>
        </p:txBody>
      </p:sp>
      <p:sp>
        <p:nvSpPr>
          <p:cNvPr id="12292" name="Rezervirano mjesto teksta 3">
            <a:extLst>
              <a:ext uri="{FF2B5EF4-FFF2-40B4-BE49-F238E27FC236}">
                <a16:creationId xmlns="" xmlns:a16="http://schemas.microsoft.com/office/drawing/2014/main" id="{32863184-D40C-489A-B4E9-4B6F36014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8024" y="724381"/>
            <a:ext cx="4103688" cy="719137"/>
          </a:xfrm>
        </p:spPr>
        <p:txBody>
          <a:bodyPr/>
          <a:lstStyle/>
          <a:p>
            <a:pPr algn="ctr"/>
            <a:endParaRPr lang="hr-HR" altLang="sr-Latn-RS" dirty="0"/>
          </a:p>
          <a:p>
            <a:pPr algn="ctr"/>
            <a:endParaRPr lang="hr-HR" altLang="sr-Latn-RS" dirty="0" smtClean="0"/>
          </a:p>
          <a:p>
            <a:pPr algn="ctr"/>
            <a:endParaRPr lang="hr-HR" altLang="sr-Latn-R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adržaja 7">
            <a:extLst>
              <a:ext uri="{FF2B5EF4-FFF2-40B4-BE49-F238E27FC236}">
                <a16:creationId xmlns="" xmlns:a16="http://schemas.microsoft.com/office/drawing/2014/main" id="{41D5D084-0075-4959-BA73-33B3B53A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2895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hr-HR" altLang="sr-Latn-RS" sz="2400" b="1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endParaRPr lang="hr-HR" altLang="sr-Latn-RS" sz="2400" b="1" dirty="0">
              <a:latin typeface="Comic Sans MS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hr-HR" altLang="sr-Latn-RS" b="1" dirty="0">
              <a:latin typeface="Comic Sans MS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hr-HR" altLang="sr-Latn-RS" b="1" dirty="0">
                <a:latin typeface="Comic Sans MS" pitchFamily="66" charset="0"/>
              </a:rPr>
              <a:t>Svakog prvog </a:t>
            </a:r>
            <a:r>
              <a:rPr lang="hr-HR" altLang="sr-Latn-RS" dirty="0">
                <a:latin typeface="Comic Sans MS" pitchFamily="66" charset="0"/>
              </a:rPr>
              <a:t>tjedna u mjesecu </a:t>
            </a:r>
            <a:r>
              <a:rPr lang="hr-HR" altLang="sr-Latn-RS" b="1" dirty="0">
                <a:latin typeface="Comic Sans MS" pitchFamily="66" charset="0"/>
              </a:rPr>
              <a:t>bilo bi dobro </a:t>
            </a:r>
            <a:r>
              <a:rPr lang="hr-HR" altLang="sr-Latn-RS" dirty="0">
                <a:latin typeface="Comic Sans MS" pitchFamily="66" charset="0"/>
              </a:rPr>
              <a:t>donijeti po </a:t>
            </a:r>
            <a:r>
              <a:rPr lang="hr-HR" altLang="sr-Latn-RS" b="1" dirty="0">
                <a:latin typeface="Comic Sans MS" pitchFamily="66" charset="0"/>
              </a:rPr>
              <a:t>2 role papirnatih ubrusa.</a:t>
            </a:r>
          </a:p>
          <a:p>
            <a:pPr marL="0" indent="0">
              <a:buFont typeface="Arial" charset="0"/>
              <a:buNone/>
              <a:defRPr/>
            </a:pPr>
            <a:endParaRPr lang="hr-HR" altLang="sr-Latn-R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0012B7B4-C512-4096-A1B2-6A670AF0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2DEA0F03-D3D3-450E-B491-38E08BDFB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Obveza svakog roditelja/skrbnika je provjeriti domaći uradak koji je dijete napisalo u PB-u, te dovršiti isti, ukoliko ga dijete nije stiglo u cijelosti završiti.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hr-HR" altLang="sr-Latn-RS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altLang="sr-Latn-RS" sz="2400" dirty="0" smtClean="0">
                <a:latin typeface="Comic Sans MS" panose="030F0702030302020204" pitchFamily="66" charset="0"/>
              </a:rPr>
              <a:t>   Kad </a:t>
            </a:r>
            <a:r>
              <a:rPr lang="hr-HR" altLang="sr-Latn-RS" sz="2400" dirty="0">
                <a:latin typeface="Comic Sans MS" panose="030F0702030302020204" pitchFamily="66" charset="0"/>
              </a:rPr>
              <a:t>smo u prijepodnevnoj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smjeni, </a:t>
            </a:r>
            <a:r>
              <a:rPr lang="hr-HR" altLang="sr-Latn-RS" sz="2400" dirty="0">
                <a:latin typeface="Comic Sans MS" panose="030F0702030302020204" pitchFamily="66" charset="0"/>
              </a:rPr>
              <a:t>molimo vas da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dijete    </a:t>
            </a:r>
          </a:p>
          <a:p>
            <a:pPr marL="0" indent="0" algn="ctr">
              <a:buNone/>
            </a:pPr>
            <a:r>
              <a:rPr lang="hr-HR" altLang="sr-Latn-RS" sz="2400" dirty="0">
                <a:latin typeface="Comic Sans MS" panose="030F0702030302020204" pitchFamily="66" charset="0"/>
              </a:rPr>
              <a:t>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  dovedete </a:t>
            </a:r>
            <a:r>
              <a:rPr lang="hr-HR" altLang="sr-Latn-RS" sz="2400" dirty="0">
                <a:latin typeface="Comic Sans MS" panose="030F0702030302020204" pitchFamily="66" charset="0"/>
              </a:rPr>
              <a:t>u </a:t>
            </a:r>
            <a:r>
              <a:rPr lang="hr-HR" altLang="sr-Latn-RS" sz="2400" dirty="0" smtClean="0">
                <a:latin typeface="Comic Sans MS" panose="030F0702030302020204" pitchFamily="66" charset="0"/>
              </a:rPr>
              <a:t>PB točno u </a:t>
            </a:r>
            <a:r>
              <a:rPr lang="hr-HR" altLang="sr-Latn-RS" sz="2400" dirty="0">
                <a:latin typeface="Comic Sans MS" panose="030F0702030302020204" pitchFamily="66" charset="0"/>
              </a:rPr>
              <a:t>8 sati na isti ulaz koji vrijedi i za dolazak na nastavu.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="" xmlns:a16="http://schemas.microsoft.com/office/drawing/2014/main" id="{A96EE331-D60D-493E-A723-97B8F5042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908050"/>
            <a:ext cx="8075612" cy="396081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sz="3600" dirty="0">
              <a:latin typeface="Comic Sans MS" panose="030F0702030302020204" pitchFamily="66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3600" dirty="0">
                <a:latin typeface="Comic Sans MS" panose="030F0702030302020204" pitchFamily="66" charset="0"/>
              </a:rPr>
              <a:t>Kad su učenici petkom poslijepodne na nastavi podsjetite ih da ne zaborave napisati zadaću za ponedjeljak ujutro jer između nema boravka.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99B298FE-3F02-4249-AAC0-B3DD605F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endParaRPr lang="hr-HR" altLang="sr-Latn-RS"/>
          </a:p>
        </p:txBody>
      </p:sp>
      <p:sp>
        <p:nvSpPr>
          <p:cNvPr id="20483" name="Content Placeholder 2">
            <a:extLst>
              <a:ext uri="{FF2B5EF4-FFF2-40B4-BE49-F238E27FC236}">
                <a16:creationId xmlns="" xmlns:a16="http://schemas.microsoft.com/office/drawing/2014/main" id="{D9B77E02-A0FD-4630-9864-85C7D4A90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hr-HR" altLang="sr-Latn-RS" sz="2800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endParaRPr lang="hr-HR" altLang="sr-Latn-RS" sz="2400" dirty="0">
              <a:latin typeface="Comic Sans MS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Obaveza učenika je da zapamti, tj. zabilježi što ima za domaći uradak jer na taj način se uči odgovornosti i samostalnosti u radu.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Pisanje sastavaka, izrada raznih rekvizita, učenje čitanja i pjesmica, čitanje i pisanje lektire u produženom boravku nije lako ostvarivo pa molimo </a:t>
            </a:r>
            <a:r>
              <a:rPr lang="hr-HR" altLang="sr-Latn-RS" sz="2400" dirty="0" smtClean="0">
                <a:latin typeface="Comic Sans MS" pitchFamily="66" charset="0"/>
              </a:rPr>
              <a:t> roditelje/skrbnike </a:t>
            </a:r>
            <a:r>
              <a:rPr lang="hr-HR" altLang="sr-Latn-RS" sz="2400" dirty="0">
                <a:latin typeface="Comic Sans MS" pitchFamily="66" charset="0"/>
              </a:rPr>
              <a:t>da te zadatke s djecom naprave kod kuće.</a:t>
            </a:r>
          </a:p>
          <a:p>
            <a:pPr>
              <a:buFont typeface="Arial" charset="0"/>
              <a:buChar char="•"/>
              <a:defRPr/>
            </a:pPr>
            <a:endParaRPr lang="hr-HR" altLang="sr-Latn-RS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endParaRPr lang="hr-HR" altLang="sr-Latn-R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="" xmlns:a16="http://schemas.microsoft.com/office/drawing/2014/main" id="{F814409F-24A2-4B37-9000-1A25055F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981075"/>
            <a:ext cx="7859712" cy="410527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Molimo roditelje/skrbnike da djeca ne donose mobitele u školu /PB.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hr-HR" altLang="sr-Latn-R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Učenici smiju donijeti igračke u boravak, ali ih ne smiju dijeliti s ostalom djecom (zbog epidemioloških mjera). Učiteljice nisu odgovorne za iste ukoliko se izgube, razbiju i sl...</a:t>
            </a:r>
            <a:endParaRPr lang="hr-HR" altLang="sr-Latn-RS" sz="2400" dirty="0">
              <a:latin typeface="Comic Sans MS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Škola može ispisati učenika iz PB, ako učenik svojim neprimjerenim ponašanjem onemogućava rad grupe ili ako roditelj/skrbnik na vrijeme ne podmiri troškove.</a:t>
            </a:r>
          </a:p>
          <a:p>
            <a:pPr marL="0" indent="0">
              <a:buFont typeface="Arial" charset="0"/>
              <a:buNone/>
              <a:defRPr/>
            </a:pPr>
            <a:endParaRPr lang="hr-HR" altLang="sr-Latn-RS" sz="2800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endParaRPr lang="hr-HR" altLang="sr-Latn-RS" dirty="0"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endParaRPr lang="hr-HR" altLang="sr-Latn-R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684C6882-F497-4C38-BA3E-B83013DD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18435" name="Content Placeholder 2">
            <a:extLst>
              <a:ext uri="{FF2B5EF4-FFF2-40B4-BE49-F238E27FC236}">
                <a16:creationId xmlns="" xmlns:a16="http://schemas.microsoft.com/office/drawing/2014/main" id="{646ED8E8-6580-4D66-8899-77194A133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hr-HR" altLang="sr-Latn-RS"/>
              <a:t>   PROJEKT PRODUŽENOG BORAVKA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hr-HR" altLang="sr-Latn-RS" b="1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altLang="sr-Latn-RS" b="1"/>
              <a:t> „U svijetu likovnih umjetnika 2”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b="1"/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b="1"/>
              <a:t>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/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="" xmlns:a16="http://schemas.microsoft.com/office/drawing/2014/main" id="{3788B7CD-F7B4-41D9-AB8D-77D036E8C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810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/>
              <a:t>	</a:t>
            </a:r>
            <a:r>
              <a:rPr lang="hr-HR" altLang="sr-Latn-RS" sz="2400"/>
              <a:t>Prošle godine provodili smo projekt „U svijetu likovnih 	umjetnika” koji se pokazao vrlo uspješnim i djeci 	zanimljivim. Stoga, imamo u planu nastaviti s tim 	projektom i ove godine.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2400"/>
              <a:t>	Ciljevi projekta su upoznati život, rad i djela najvećih 	likovnih umjetnika, uočiti boje spektra koje nas 	okružuju u okolini, razvijati učeničke umjetničke i 	kreativne sposobnosti. Ukoliko epidemiološka situacija 	bude dozvoljavala i projekt bude ostvaren, u planu je 	izložba dječjih radova.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C3139E-3C18-4E6E-8741-0CC41368E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r-HR" altLang="sr-Latn-RS" dirty="0">
                <a:solidFill>
                  <a:prstClr val="black"/>
                </a:solidFill>
              </a:rPr>
              <a:t>PROJEKT PRODUŽENOG BORAVKA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hr-HR" altLang="sr-Latn-RS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pl-PL" altLang="sr-Latn-RS" dirty="0">
                <a:solidFill>
                  <a:prstClr val="black"/>
                </a:solidFill>
              </a:rPr>
              <a:t>„5 minuta petkom za klasičnu glazbu”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hr-HR" altLang="sr-Latn-RS" dirty="0">
              <a:solidFill>
                <a:prstClr val="black"/>
              </a:solidFill>
            </a:endParaRP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>
            <a:extLst>
              <a:ext uri="{FF2B5EF4-FFF2-40B4-BE49-F238E27FC236}">
                <a16:creationId xmlns="" xmlns:a16="http://schemas.microsoft.com/office/drawing/2014/main" id="{2A06D2C9-952F-4E07-82CD-96614A95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8163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b="1" i="1">
                <a:latin typeface="Comic Sans MS" panose="030F0702030302020204" pitchFamily="66" charset="0"/>
              </a:rPr>
              <a:t>  </a:t>
            </a:r>
            <a:r>
              <a:rPr lang="hr-HR" altLang="sr-Latn-RS" sz="2400" i="1">
                <a:latin typeface="Comic Sans MS" panose="030F0702030302020204" pitchFamily="66" charset="0"/>
              </a:rPr>
              <a:t>Produženi boravak</a:t>
            </a:r>
            <a:r>
              <a:rPr lang="hr-HR" altLang="sr-Latn-RS" sz="2400">
                <a:latin typeface="Comic Sans MS" panose="030F0702030302020204" pitchFamily="66" charset="0"/>
              </a:rPr>
              <a:t> – organizirani boravak djece u školi prije ili nakon redovite, obvezne nastave i školskih aktivnosti, s prehranom. Produženi boravak organizira se za učenike I. i II. razreda. Rad se odvija u dvije smjene. Jedan tjedan prijepodne, a drugi poslijepodne. Zbog epidemioloških mjera, grupe će se dijeliti po razrednom odjeljenju, a svaka će imati svoju učiteljicu (1.a-jedna grupa, 1.b- druga grupa, 1.c- treća grupa, 2.a-četvrta grupa, 2.b-peta grupa, 2.c-šesta grupa).</a:t>
            </a:r>
            <a:endParaRPr lang="hr-HR" altLang="sr-Latn-RS"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3F27EBE1-5245-4501-82AB-34937AC47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2892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="" xmlns:a16="http://schemas.microsoft.com/office/drawing/2014/main" id="{85DDA36B-C614-4DA4-9F2B-0C69CF6F3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2000"/>
              <a:t>	Svaki drugi petak posvetit ćemo 5 minuta upoznavanju jedne skladbe 	i njenog skladatelja.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2000"/>
              <a:t>	</a:t>
            </a:r>
            <a:r>
              <a:rPr lang="hr-HR" altLang="sr-Latn-RS" sz="2000">
                <a:solidFill>
                  <a:srgbClr val="000000"/>
                </a:solidFill>
              </a:rPr>
              <a:t>Klasična glazba potiče kreativnost te pospješuje pamćenje, smiruje, 	potiče bolji san, smanjuje količinu stresa, čini čovjeka sretnijim i 	suosjećajnim, pomaže pobijediti tugu, a može čak i olakšati bol.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2000"/>
              <a:t>	Ciljevi projekta su upoznati učenike s jednim od najpoznatijih 	skladatelja i skladbi, potaknuti zainteresiranost za klasičnu glazbu te 	razviti glazbeni ukus i pritom se dobro opustiti i zabaviti. 	</a:t>
            </a:r>
            <a:r>
              <a:rPr lang="hr-HR" altLang="sr-Latn-RS" sz="2000">
                <a:solidFill>
                  <a:srgbClr val="000000"/>
                </a:solidFill>
              </a:rPr>
              <a:t>Učenici će s učiteljicom voditi zajedničku evidenciju (npr. plakat) 	poslušanih skladbi. Po završetku projekta učenici će moći prepoznati 	skladbe i njihove 	skladatelje koje su slušali kroz godinu i bit će 	bogatiji za još jedno iskustvo.</a:t>
            </a:r>
            <a:endParaRPr lang="hr-HR" altLang="sr-Latn-R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="" xmlns:a16="http://schemas.microsoft.com/office/drawing/2014/main" id="{EACB0E3D-99A9-43C0-8B67-C7B4B630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287338"/>
          </a:xfrm>
        </p:spPr>
        <p:txBody>
          <a:bodyPr/>
          <a:lstStyle/>
          <a:p>
            <a:r>
              <a:rPr lang="hr-HR" altLang="sr-Latn-RS" sz="2400"/>
              <a:t/>
            </a:r>
            <a:br>
              <a:rPr lang="hr-HR" altLang="sr-Latn-RS" sz="2400"/>
            </a:br>
            <a:r>
              <a:rPr lang="hr-HR" altLang="sr-Latn-RS" sz="2400" b="1" u="sng"/>
              <a:t>KURIKULUM za 1. i 2. razred (45 kn)</a:t>
            </a:r>
          </a:p>
        </p:txBody>
      </p:sp>
      <p:sp>
        <p:nvSpPr>
          <p:cNvPr id="22531" name="Rezervirano mjesto sadržaja 2">
            <a:extLst>
              <a:ext uri="{FF2B5EF4-FFF2-40B4-BE49-F238E27FC236}">
                <a16:creationId xmlns="" xmlns:a16="http://schemas.microsoft.com/office/drawing/2014/main" id="{0E5A82BB-0E9C-455C-926B-D40ABE124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3889375"/>
          </a:xfrm>
        </p:spPr>
        <p:txBody>
          <a:bodyPr/>
          <a:lstStyle/>
          <a:p>
            <a:r>
              <a:rPr lang="hr-HR" altLang="sr-Latn-RS" sz="1600" b="1"/>
              <a:t>RUJAN: /</a:t>
            </a:r>
          </a:p>
          <a:p>
            <a:r>
              <a:rPr lang="hr-HR" altLang="sr-Latn-RS" sz="1600" b="1"/>
              <a:t>LISTOPAD:  /</a:t>
            </a:r>
          </a:p>
          <a:p>
            <a:r>
              <a:rPr lang="hr-HR" altLang="sr-Latn-RS" sz="1600" b="1"/>
              <a:t>STUDENI: /	</a:t>
            </a:r>
          </a:p>
          <a:p>
            <a:r>
              <a:rPr lang="hr-HR" altLang="sr-Latn-RS" sz="1600" b="1"/>
              <a:t>PROSINAC: Odlazak na prigodnu predstavu (cca 25kn)- ukoliko mjere budu dopuštale</a:t>
            </a:r>
          </a:p>
          <a:p>
            <a:r>
              <a:rPr lang="hr-HR" altLang="sr-Latn-RS" sz="1600" b="1"/>
              <a:t>SIJEČANJ: /</a:t>
            </a:r>
          </a:p>
          <a:p>
            <a:r>
              <a:rPr lang="hr-HR" altLang="sr-Latn-RS" sz="1600" b="1"/>
              <a:t>VELJAČA: /</a:t>
            </a:r>
            <a:endParaRPr lang="hr-HR" altLang="sr-Latn-RS" sz="1600"/>
          </a:p>
          <a:p>
            <a:r>
              <a:rPr lang="hr-HR" altLang="sr-Latn-RS" sz="1600" b="1"/>
              <a:t>OŽUJAK: /</a:t>
            </a:r>
          </a:p>
          <a:p>
            <a:r>
              <a:rPr lang="hr-HR" altLang="sr-Latn-RS" sz="1600" b="1"/>
              <a:t>TRAVANJ: /</a:t>
            </a:r>
          </a:p>
          <a:p>
            <a:r>
              <a:rPr lang="hr-HR" altLang="sr-Latn-RS" sz="1600" b="1"/>
              <a:t>SVIBANJ: Odlazak u Cinestar ili Kino Valli (cca 20kn)- ukoliko mjere budu dopuštale</a:t>
            </a:r>
          </a:p>
          <a:p>
            <a:r>
              <a:rPr lang="hr-HR" altLang="sr-Latn-RS" sz="1600" b="1"/>
              <a:t>LIPANJ: /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>
            <a:extLst>
              <a:ext uri="{FF2B5EF4-FFF2-40B4-BE49-F238E27FC236}">
                <a16:creationId xmlns="" xmlns:a16="http://schemas.microsoft.com/office/drawing/2014/main" id="{E5FCEAFE-3148-44B9-879B-51C66CF59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52596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hr-HR" altLang="sr-Latn-RS" sz="2400" dirty="0"/>
              <a:t>UGOVOR (2x, predati oba ugovora, molimo pripazite da imate potpis i datum na kraju)</a:t>
            </a:r>
          </a:p>
          <a:p>
            <a:pPr>
              <a:buFont typeface="Arial" charset="0"/>
              <a:buChar char="•"/>
              <a:defRPr/>
            </a:pPr>
            <a:r>
              <a:rPr lang="hr-HR" altLang="sr-Latn-RS" sz="2400" dirty="0"/>
              <a:t>ZAHTJEV ZA PROVJERU PREBIVALIŠTA (1x)</a:t>
            </a:r>
          </a:p>
          <a:p>
            <a:pPr>
              <a:buFont typeface="Arial" charset="0"/>
              <a:buChar char="•"/>
              <a:defRPr/>
            </a:pPr>
            <a:r>
              <a:rPr lang="hr-HR" altLang="sr-Latn-RS" sz="2400" dirty="0">
                <a:solidFill>
                  <a:prstClr val="black"/>
                </a:solidFill>
              </a:rPr>
              <a:t>UPISNI LIST (1x)</a:t>
            </a:r>
            <a:endParaRPr lang="hr-HR" altLang="sr-Latn-RS" sz="2400" dirty="0"/>
          </a:p>
          <a:p>
            <a:pPr>
              <a:buFont typeface="Arial" charset="0"/>
              <a:buChar char="•"/>
              <a:defRPr/>
            </a:pPr>
            <a:r>
              <a:rPr lang="hr-HR" altLang="sr-Latn-RS" sz="2400" dirty="0"/>
              <a:t>SUGLASNOST ZA VIBER (1x)</a:t>
            </a:r>
          </a:p>
          <a:p>
            <a:pPr>
              <a:buFont typeface="Arial" charset="0"/>
              <a:buChar char="•"/>
              <a:defRPr/>
            </a:pPr>
            <a:r>
              <a:rPr lang="hr-HR" altLang="sr-Latn-RS" sz="2400" dirty="0"/>
              <a:t>OBRAZAC ZA DJEČJI DOPLATAK- oni koji ostvaruju pravo (1x) (pripazite na dodatnu dokumentaciju koja je navedena na obrascu, a treba ju priložiti.)</a:t>
            </a:r>
          </a:p>
          <a:p>
            <a:pPr marL="0" indent="0">
              <a:buFont typeface="Arial" charset="0"/>
              <a:buNone/>
              <a:defRPr/>
            </a:pPr>
            <a:endParaRPr lang="hr-HR" altLang="sr-Latn-R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="" xmlns:a16="http://schemas.microsoft.com/office/drawing/2014/main" id="{B0C9959C-9FAC-427F-AAF5-D1B3112E5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marL="0" indent="0" algn="ctr">
              <a:buNone/>
            </a:pPr>
            <a:r>
              <a:rPr lang="hr-HR" altLang="sr-Latn-RS" dirty="0"/>
              <a:t>Molimo vas da svu potrebnu dokumentaciju isprintate, popunite, priložite u npr. košuljicu, fascikl, kovertu i sl. </a:t>
            </a:r>
            <a:endParaRPr lang="hr-HR" altLang="sr-Latn-RS" dirty="0" smtClean="0"/>
          </a:p>
          <a:p>
            <a:pPr marL="0" indent="0" algn="ctr">
              <a:buNone/>
            </a:pPr>
            <a:r>
              <a:rPr lang="pl-PL" altLang="sr-Latn-RS" dirty="0" smtClean="0"/>
              <a:t>Upisi </a:t>
            </a:r>
            <a:r>
              <a:rPr lang="pl-PL" altLang="sr-Latn-RS" dirty="0"/>
              <a:t>će se održati od utorka 8.9. do petka 11.9. u vremenu od 8 do 11 sati i od 13,30 do 16,30 na stražnjem ulazu u školu.</a:t>
            </a:r>
            <a:endParaRPr lang="hr-HR" altLang="sr-Latn-R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="" xmlns:a16="http://schemas.microsoft.com/office/drawing/2014/main" id="{3CA5DC5D-4430-497D-8925-80AAE6553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836613"/>
            <a:ext cx="8002587" cy="40322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hr-HR" altLang="sr-Latn-RS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4400">
                <a:latin typeface="Comic Sans MS" panose="030F0702030302020204" pitchFamily="66" charset="0"/>
              </a:rPr>
              <a:t>Za sve nejasnoće i upite možete nam se obratiti na: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4400">
                <a:latin typeface="Comic Sans MS" panose="030F0702030302020204" pitchFamily="66" charset="0"/>
                <a:hlinkClick r:id="rId2"/>
              </a:rPr>
              <a:t>maja.prokl@skole.hr</a:t>
            </a:r>
            <a:endParaRPr lang="hr-HR" altLang="sr-Latn-RS" sz="4400">
              <a:latin typeface="Comic Sans MS" panose="030F0702030302020204" pitchFamily="66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4400">
                <a:latin typeface="Comic Sans MS" panose="030F0702030302020204" pitchFamily="66" charset="0"/>
                <a:hlinkClick r:id="rId3"/>
              </a:rPr>
              <a:t>klaudija.racan@skole.hr</a:t>
            </a:r>
            <a:r>
              <a:rPr lang="hr-HR" altLang="sr-Latn-RS" sz="440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="" xmlns:a16="http://schemas.microsoft.com/office/drawing/2014/main" id="{903B6E6E-4529-4AD4-978B-07D1A2921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hr-HR" altLang="sr-Latn-RS"/>
              <a:t>Hvala na razumijevanju.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hr-HR" altLang="sr-Latn-R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altLang="sr-Latn-RS"/>
              <a:t>Želimo vam uspješan početak školske godine i veselimo se zajedničkoj suradnji! </a:t>
            </a:r>
            <a:r>
              <a:rPr lang="hr-HR" altLang="sr-Latn-RS">
                <a:sym typeface="Wingdings" panose="05000000000000000000" pitchFamily="2" charset="2"/>
              </a:rPr>
              <a:t> </a:t>
            </a:r>
            <a:endParaRPr lang="hr-HR" alt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203CE0-312B-47FB-9846-E035C9B56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981075"/>
            <a:ext cx="8085138" cy="388778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hr-HR" altLang="it-IT" sz="2200" dirty="0">
                <a:latin typeface="Comic Sans MS" panose="030F0702030302020204" pitchFamily="66" charset="0"/>
              </a:rPr>
              <a:t>  </a:t>
            </a:r>
            <a:r>
              <a:rPr lang="hr-HR" altLang="it-IT" sz="2200" dirty="0" smtClean="0">
                <a:latin typeface="Comic Sans MS" panose="030F0702030302020204" pitchFamily="66" charset="0"/>
              </a:rPr>
              <a:t>  </a:t>
            </a:r>
            <a:r>
              <a:rPr lang="hr-HR" altLang="it-IT" sz="2200" dirty="0">
                <a:latin typeface="Comic Sans MS" panose="030F0702030302020204" pitchFamily="66" charset="0"/>
              </a:rPr>
              <a:t>U produženom boravku </a:t>
            </a:r>
            <a:r>
              <a:rPr lang="hr-HR" altLang="it-IT" sz="2200" dirty="0" smtClean="0">
                <a:latin typeface="Comic Sans MS" panose="030F0702030302020204" pitchFamily="66" charset="0"/>
              </a:rPr>
              <a:t>(osim </a:t>
            </a:r>
            <a:r>
              <a:rPr lang="hr-HR" altLang="it-IT" sz="2200" dirty="0">
                <a:latin typeface="Comic Sans MS" panose="030F0702030302020204" pitchFamily="66" charset="0"/>
              </a:rPr>
              <a:t>pisanja domaćeg uratka, uvježbavanja i utvrđivanja nastavnih </a:t>
            </a:r>
            <a:r>
              <a:rPr lang="hr-HR" altLang="it-IT" sz="2200" dirty="0" smtClean="0">
                <a:latin typeface="Comic Sans MS" panose="030F0702030302020204" pitchFamily="66" charset="0"/>
              </a:rPr>
              <a:t>sadržaja) obilježavamo i važne </a:t>
            </a:r>
            <a:r>
              <a:rPr lang="hr-HR" altLang="it-IT" sz="2200" dirty="0">
                <a:latin typeface="Comic Sans MS" panose="030F0702030302020204" pitchFamily="66" charset="0"/>
              </a:rPr>
              <a:t>dane u godini, izrađujemo, slikamo, crtamo, čitamo bajke, pripremamo se za priredbe (ukoliko ih bude moguće organizirati), igramo, pjevamo, plešemo, slavimo rođendane, gledamo animirane filmove...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it-IT" sz="2200" dirty="0" smtClean="0">
                <a:latin typeface="Comic Sans MS" panose="030F0702030302020204" pitchFamily="66" charset="0"/>
              </a:rPr>
              <a:t>    Posjeti </a:t>
            </a:r>
            <a:r>
              <a:rPr lang="hr-HR" altLang="it-IT" sz="2200" dirty="0">
                <a:latin typeface="Comic Sans MS" panose="030F0702030302020204" pitchFamily="66" charset="0"/>
              </a:rPr>
              <a:t>raznim ustanovama, kazalištu, kinu, sajmovima bit će organizirani ukoliko to mjere budu dopuštale. </a:t>
            </a:r>
            <a:r>
              <a:rPr lang="hr-HR" altLang="it-IT" sz="2200" dirty="0" smtClean="0">
                <a:latin typeface="Comic Sans MS" panose="030F0702030302020204" pitchFamily="66" charset="0"/>
              </a:rPr>
              <a:t>Učenike </a:t>
            </a:r>
            <a:r>
              <a:rPr lang="hr-HR" altLang="it-IT" sz="2200" dirty="0">
                <a:latin typeface="Comic Sans MS" panose="030F0702030302020204" pitchFamily="66" charset="0"/>
              </a:rPr>
              <a:t>potičemo da jedu sve u boravku pa ćemo ih moliti da barem pojedu tri zalogaja onoga što ne vole kako ne bi svi učenici onda krenuli odbijati određenu vrstu hrane.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it-IT" sz="2800" dirty="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it-IT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="" xmlns:a16="http://schemas.microsoft.com/office/drawing/2014/main" id="{C1F08D5D-F5C3-48F5-A10F-F86D27BB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052513"/>
            <a:ext cx="7859712" cy="38163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2800" dirty="0" smtClean="0">
                <a:latin typeface="Comic Sans MS" panose="030F0702030302020204" pitchFamily="66" charset="0"/>
              </a:rPr>
              <a:t>RADNO </a:t>
            </a:r>
            <a:r>
              <a:rPr lang="hr-HR" altLang="sr-Latn-RS" sz="2800" dirty="0">
                <a:latin typeface="Comic Sans MS" panose="030F0702030302020204" pitchFamily="66" charset="0"/>
              </a:rPr>
              <a:t>VRIJEME PB: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r-HR" altLang="sr-Latn-RS" sz="2800" dirty="0">
                <a:latin typeface="Comic Sans MS" panose="030F0702030302020204" pitchFamily="66" charset="0"/>
              </a:rPr>
              <a:t>8,00 - 16,00 </a:t>
            </a:r>
            <a:r>
              <a:rPr lang="hr-HR" altLang="sr-Latn-RS" sz="2800" dirty="0" smtClean="0">
                <a:latin typeface="Comic Sans MS" panose="030F0702030302020204" pitchFamily="66" charset="0"/>
              </a:rPr>
              <a:t>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2000" dirty="0" smtClean="0">
                <a:latin typeface="Comic Sans MS" panose="030F0702030302020204" pitchFamily="66" charset="0"/>
              </a:rPr>
              <a:t>PRIJEPODNE</a:t>
            </a:r>
            <a:r>
              <a:rPr lang="hr-HR" sz="2000" dirty="0">
                <a:latin typeface="Comic Sans MS" panose="030F0702030302020204" pitchFamily="66" charset="0"/>
              </a:rPr>
              <a:t>: </a:t>
            </a:r>
          </a:p>
          <a:p>
            <a:pPr marL="0" indent="0" algn="ctr">
              <a:buNone/>
            </a:pPr>
            <a:r>
              <a:rPr lang="hr-HR" sz="2000" dirty="0">
                <a:latin typeface="Comic Sans MS" panose="030F0702030302020204" pitchFamily="66" charset="0"/>
              </a:rPr>
              <a:t>8,00-13,30 h (1.razredi)</a:t>
            </a:r>
          </a:p>
          <a:p>
            <a:pPr marL="0" indent="0" algn="ctr">
              <a:buNone/>
            </a:pPr>
            <a:r>
              <a:rPr lang="hr-HR" sz="2000" dirty="0">
                <a:latin typeface="Comic Sans MS" panose="030F0702030302020204" pitchFamily="66" charset="0"/>
              </a:rPr>
              <a:t>8,00-13,40 (2.razredi</a:t>
            </a:r>
            <a:r>
              <a:rPr lang="hr-HR" sz="2000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2000" dirty="0">
                <a:latin typeface="Comic Sans MS" panose="030F0702030302020204" pitchFamily="66" charset="0"/>
              </a:rPr>
              <a:t>POSLIJEPODNE: </a:t>
            </a:r>
            <a:endParaRPr lang="hr-HR" sz="2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2000" dirty="0" smtClean="0">
                <a:latin typeface="Comic Sans MS" panose="030F0702030302020204" pitchFamily="66" charset="0"/>
              </a:rPr>
              <a:t>11,00-16,00 </a:t>
            </a:r>
            <a:r>
              <a:rPr lang="hr-HR" sz="2000" dirty="0">
                <a:latin typeface="Comic Sans MS" panose="030F0702030302020204" pitchFamily="66" charset="0"/>
              </a:rPr>
              <a:t>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dirty="0">
              <a:latin typeface="Comic Sans MS" panose="030F0702030302020204" pitchFamily="66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dirty="0">
              <a:latin typeface="Comic Sans MS" panose="030F0702030302020204" pitchFamily="66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r-HR" altLang="sr-Latn-R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ACC730E1-0E72-48D2-95A4-FB099FB89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765175"/>
            <a:ext cx="7859712" cy="40322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hr-HR" altLang="sr-Latn-RS" sz="24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    Mjesečni iznos za usluge PB iznosi </a:t>
            </a:r>
            <a:r>
              <a:rPr lang="hr-HR" altLang="sr-Latn-RS" sz="2400" b="1" dirty="0">
                <a:latin typeface="Comic Sans MS" pitchFamily="66" charset="0"/>
              </a:rPr>
              <a:t>615,00 kn</a:t>
            </a:r>
            <a:r>
              <a:rPr lang="hr-HR" altLang="sr-Latn-RS" sz="2400" dirty="0">
                <a:latin typeface="Comic Sans MS" pitchFamily="66" charset="0"/>
              </a:rPr>
              <a:t> (ukoliko oba roditelja/skrbnika imaju prebivalište u Puli plaćaju iznos od </a:t>
            </a:r>
            <a:r>
              <a:rPr lang="hr-HR" altLang="sr-Latn-RS" sz="2400" b="1" dirty="0">
                <a:latin typeface="Comic Sans MS" pitchFamily="66" charset="0"/>
              </a:rPr>
              <a:t>120,00kn</a:t>
            </a:r>
            <a:r>
              <a:rPr lang="hr-HR" altLang="sr-Latn-RS" sz="2400" dirty="0">
                <a:latin typeface="Comic Sans MS" pitchFamily="66" charset="0"/>
              </a:rPr>
              <a:t> mjesečno).  Cijena obroka po danu iznosi: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sr-Latn-RS" sz="2400" b="1" dirty="0">
                <a:latin typeface="Comic Sans MS" pitchFamily="66" charset="0"/>
              </a:rPr>
              <a:t>			22 kn </a:t>
            </a:r>
            <a:r>
              <a:rPr lang="hr-HR" altLang="sr-Latn-RS" sz="2400" dirty="0">
                <a:latin typeface="Comic Sans MS" pitchFamily="66" charset="0"/>
              </a:rPr>
              <a:t>(doručak+ručak- prijepodne odn. 			  ručak+užina- poslijepodne).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                     615,00 kn + 22 kn/dan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altLang="sr-Latn-RS" sz="2400" dirty="0">
                <a:latin typeface="Comic Sans MS" pitchFamily="66" charset="0"/>
              </a:rPr>
              <a:t>                    120,00 kn + 22 kn/dan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r-HR" altLang="sr-Latn-RS" sz="2400" dirty="0"/>
              <a:t>Primjer: 20 dana x 22,00 kn + 120,00 kn = 560,00kn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4">
            <a:extLst>
              <a:ext uri="{FF2B5EF4-FFF2-40B4-BE49-F238E27FC236}">
                <a16:creationId xmlns="" xmlns:a16="http://schemas.microsoft.com/office/drawing/2014/main" id="{72D517B5-A3E9-4678-BE2B-3755A062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hr-HR" altLang="sr-Latn-RS" sz="2800" dirty="0">
                <a:latin typeface="Comic Sans MS" panose="030F0702030302020204" pitchFamily="66" charset="0"/>
              </a:rPr>
              <a:t> 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r-HR" altLang="sr-Latn-RS" sz="2800" dirty="0">
                <a:latin typeface="Comic Sans MS" panose="030F0702030302020204" pitchFamily="66" charset="0"/>
              </a:rPr>
              <a:t>	Učenici korisnici produženog boravka od </a:t>
            </a:r>
            <a:r>
              <a:rPr lang="hr-HR" altLang="sr-Latn-RS" sz="2800" dirty="0" smtClean="0">
                <a:latin typeface="Comic Sans MS" panose="030F0702030302020204" pitchFamily="66" charset="0"/>
              </a:rPr>
              <a:t>razrednih učiteljica dobit </a:t>
            </a:r>
            <a:r>
              <a:rPr lang="hr-HR" altLang="sr-Latn-RS" sz="2800" dirty="0">
                <a:latin typeface="Comic Sans MS" panose="030F0702030302020204" pitchFamily="66" charset="0"/>
              </a:rPr>
              <a:t>će uplatnicu na ime roditelja/skrbnika. Na uplatnici je prikazan iznos školske marende (ukoliko je učenik prima) i boravka. Roditelji/skrbnici su obvezni redovito mjesečno podmiriti troškove PB-a. </a:t>
            </a:r>
            <a:endParaRPr lang="hr-HR" altLang="sr-Latn-R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="" xmlns:a16="http://schemas.microsoft.com/office/drawing/2014/main" id="{1B038614-FD38-4BF2-8E75-ED894401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052513"/>
            <a:ext cx="7931150" cy="4105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>
                <a:latin typeface="Comic Sans MS" panose="030F0702030302020204" pitchFamily="66" charset="0"/>
              </a:rPr>
              <a:t>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sz="2600">
              <a:latin typeface="Comic Sans MS" panose="030F0702030302020204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600">
                <a:latin typeface="Comic Sans MS" panose="030F0702030302020204" pitchFamily="66" charset="0"/>
              </a:rPr>
              <a:t>	Svaki roditelj/skrbnik potpisuje ugovor sa  školom na rok od 10 mjeseci. Pri ispunjavanju ugovora molimo upisati točnu adresu oba roditelja/skrbnika i OIB jer se na temelju toga određuje mjesečni iznos 120,00kn ili 615,00kn.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600">
                <a:latin typeface="Comic Sans MS" panose="030F0702030302020204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="" xmlns:a16="http://schemas.microsoft.com/office/drawing/2014/main" id="{94E8F2E6-FC14-4504-8138-3CE9A0E3A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333375"/>
            <a:ext cx="8002588" cy="403383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hr-HR" altLang="sr-Latn-RS" dirty="0"/>
              <a:t>   </a:t>
            </a:r>
          </a:p>
          <a:p>
            <a:pPr algn="ctr">
              <a:buFont typeface="Arial" panose="020B0604020202020204" pitchFamily="34" charset="0"/>
              <a:buNone/>
            </a:pPr>
            <a:endParaRPr lang="hr-HR" altLang="sr-Latn-R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hr-HR" altLang="sr-Latn-RS" dirty="0" smtClean="0"/>
              <a:t>SUBVENCIJA </a:t>
            </a:r>
            <a:r>
              <a:rPr lang="hr-HR" altLang="sr-Latn-RS" dirty="0"/>
              <a:t>U CIJENI PRODUŽENOG BORAVKA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dirty="0"/>
              <a:t>	</a:t>
            </a:r>
            <a:r>
              <a:rPr lang="hr-HR" altLang="sr-Latn-RS" sz="2000" dirty="0">
                <a:latin typeface="Comic Sans MS" panose="030F0702030302020204" pitchFamily="66" charset="0"/>
              </a:rPr>
              <a:t>Roditelji/skrbnici, korisnici doplatka za djecu, imaju pravo na subvenciju učešća grada Pule u cijeni produženog boravka u iznosu od 25% cijene produženog boravka. 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000" dirty="0">
                <a:latin typeface="Comic Sans MS" panose="030F0702030302020204" pitchFamily="66" charset="0"/>
              </a:rPr>
              <a:t>	Roditelji/skrbnici s prebivalištem na području općine </a:t>
            </a:r>
            <a:r>
              <a:rPr lang="hr-HR" altLang="sr-Latn-RS" sz="2000" dirty="0" err="1">
                <a:latin typeface="Comic Sans MS" panose="030F0702030302020204" pitchFamily="66" charset="0"/>
              </a:rPr>
              <a:t>Ližnjan</a:t>
            </a:r>
            <a:r>
              <a:rPr lang="hr-HR" altLang="sr-Latn-RS" sz="2000" dirty="0">
                <a:latin typeface="Comic Sans MS" panose="030F0702030302020204" pitchFamily="66" charset="0"/>
              </a:rPr>
              <a:t> imaju subvencioniran produženi boravak u iznosu od 50 %. Ostatak financiraju sami kao i cijenu doručka /ručka/ užine po danu (22,00 kn /dan).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altLang="sr-Latn-RS" sz="2000" dirty="0">
                <a:latin typeface="Comic Sans MS" panose="030F0702030302020204" pitchFamily="66" charset="0"/>
              </a:rPr>
              <a:t>	</a:t>
            </a:r>
            <a:endParaRPr lang="hr-HR" altLang="sr-Latn-R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="" xmlns:a16="http://schemas.microsoft.com/office/drawing/2014/main" id="{D252BCC7-4C5E-41D0-8ED3-8D20F552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600" dirty="0">
                <a:solidFill>
                  <a:srgbClr val="000000"/>
                </a:solidFill>
                <a:latin typeface="Comic Sans MS" panose="030F0702030302020204" pitchFamily="66" charset="0"/>
              </a:rPr>
              <a:t>		U prilozima na web stranici potrebno je preuzeti upisni list (1 primjerak), ugovor (2 primjerka) i zahtjev za provjeru prebivališta (1 primjerak), obrazac za dječji doplatak-oni koji ostvaruju to pravo (1 primjerak), </a:t>
            </a:r>
            <a:r>
              <a:rPr lang="hr-HR" altLang="sr-Latn-RS" sz="2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suglasnost </a:t>
            </a:r>
            <a:r>
              <a:rPr lang="hr-HR" altLang="sr-Latn-RS" sz="2600" dirty="0">
                <a:solidFill>
                  <a:srgbClr val="000000"/>
                </a:solidFill>
                <a:latin typeface="Comic Sans MS" panose="030F0702030302020204" pitchFamily="66" charset="0"/>
              </a:rPr>
              <a:t>za </a:t>
            </a:r>
            <a:r>
              <a:rPr lang="hr-HR" altLang="sr-Latn-RS" sz="26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</a:t>
            </a:r>
            <a:r>
              <a:rPr lang="hr-HR" altLang="sr-Latn-RS" sz="26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iber</a:t>
            </a:r>
            <a:r>
              <a:rPr lang="hr-HR" altLang="sr-Latn-RS" sz="2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2600" dirty="0">
                <a:solidFill>
                  <a:srgbClr val="000000"/>
                </a:solidFill>
                <a:latin typeface="Comic Sans MS" panose="030F0702030302020204" pitchFamily="66" charset="0"/>
              </a:rPr>
              <a:t>(1 primjerak). </a:t>
            </a:r>
          </a:p>
          <a:p>
            <a:endParaRPr lang="hr-HR" altLang="sr-Latn-R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782</Words>
  <Application>Microsoft Office PowerPoint</Application>
  <PresentationFormat>Prikaz na zaslonu (4:3)</PresentationFormat>
  <Paragraphs>104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Wingdings</vt:lpstr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Potreban materijal za rad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KURIKULUM za 1. i 2. razred (45 kn)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Compaq 6720s</dc:creator>
  <cp:lastModifiedBy>Učenik 5</cp:lastModifiedBy>
  <cp:revision>250</cp:revision>
  <cp:lastPrinted>2019-09-02T10:04:46Z</cp:lastPrinted>
  <dcterms:created xsi:type="dcterms:W3CDTF">2014-09-01T14:07:17Z</dcterms:created>
  <dcterms:modified xsi:type="dcterms:W3CDTF">2020-09-07T10:47:22Z</dcterms:modified>
</cp:coreProperties>
</file>